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1" r:id="rId6"/>
    <p:sldId id="260" r:id="rId7"/>
    <p:sldId id="269" r:id="rId8"/>
    <p:sldId id="263" r:id="rId9"/>
    <p:sldId id="266" r:id="rId10"/>
    <p:sldId id="272" r:id="rId11"/>
    <p:sldId id="265" r:id="rId12"/>
    <p:sldId id="267" r:id="rId13"/>
    <p:sldId id="268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Malgun Gothic" panose="020B0503020000020004" pitchFamily="34" charset="-127"/>
      <p:regular r:id="rId20"/>
      <p:bold r:id="rId21"/>
    </p:embeddedFont>
  </p:embeddedFontLst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77F"/>
    <a:srgbClr val="BA000D"/>
    <a:srgbClr val="02377E"/>
    <a:srgbClr val="FFFFFF"/>
    <a:srgbClr val="CAEEFB"/>
    <a:srgbClr val="FF8585"/>
    <a:srgbClr val="FFC7C7"/>
    <a:srgbClr val="FE646F"/>
    <a:srgbClr val="D9B1EE"/>
    <a:srgbClr val="FFE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37" autoAdjust="0"/>
    <p:restoredTop sz="94660"/>
  </p:normalViewPr>
  <p:slideViewPr>
    <p:cSldViewPr snapToGrid="0">
      <p:cViewPr>
        <p:scale>
          <a:sx n="100" d="100"/>
          <a:sy n="100" d="100"/>
        </p:scale>
        <p:origin x="-104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2804E-B0F6-4C04-8ADF-AB349987D9B0}" type="datetimeFigureOut">
              <a:rPr lang="en-AT" smtClean="0"/>
              <a:t>18/10/2024</a:t>
            </a:fld>
            <a:endParaRPr lang="en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89871-B4B1-49D6-BB57-C12488B98C12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2464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5565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57622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592568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10994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6644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10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96305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89871-B4B1-49D6-BB57-C12488B98C12}" type="slidenum">
              <a:rPr lang="en-AT" smtClean="0"/>
              <a:t>11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895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DBDA2-716A-4F3A-F95E-933C5615A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33113B-4286-5CF6-7235-92735645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41BD03-09B3-C75F-C1CE-0F9DCBE3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DD13D-4EDD-4EA7-A402-EA04C10B69D2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A77E68-58E4-9C5E-8EEA-D9968648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845C7-BD71-D484-8942-A51514AA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6059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24253F-C51A-CAC1-D087-5F983FC8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2BC948-73C1-D9B3-9AEF-68D162429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71493-04A7-6B8D-88EC-1F3ECA9E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6DBB-B37E-4864-A089-0EBF7D4A9E65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5FF108-1137-0309-BCC2-30658F1E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FB11C7-5EAA-0710-C266-8A035DFC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47643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07546CB-6F22-7DBE-49CE-AB620B4BA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9095486-4FC6-0A99-F0F9-EC900B95E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C71D36-714C-203C-899D-176826DB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EE79-F2F5-4C80-BFB3-7953CE4EEE99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96166-6308-FEE3-E104-A15EFFBE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DE93ED-9731-4AB1-5C02-82D9F5A0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7250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BB482-FEA5-4143-8898-014973A73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68B98C-BA93-366C-9AAE-75FFAAA04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470117-58D5-18AA-BE35-B7494ADE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72602-D718-4DD0-B1DA-C09C9F2F43AD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412A2-D8EA-95D8-5CDD-05B6EF2B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9B372D-1330-479A-639F-6333409F3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26748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2ADFD-FF4D-0217-AEC1-2D751D7E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13CD6D-E6C7-5D94-4D5A-95D73C76A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BE8F7-C17F-5971-8A6C-EBF0843D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D680-E00E-4779-9E23-716DA64EE385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0BDEB-20E7-7D1A-37E5-40458BEE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726D6-69D3-252C-351D-DAE2B8CE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789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9A1A-B0B9-DE71-D0A7-7682CB26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E31D93-0010-79E2-284A-B4E8B1AE4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CC12C7-1081-5748-3C9B-58939DBD6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F3FB2E-4F52-912F-C1A9-96CC6753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05104-4FD3-4694-B695-47B2F79AADB8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ACF2FB-D02E-26F5-A01F-0EE70D13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AD463E9-89D2-169D-4039-2727B89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0503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A874-A31B-0C06-05B7-4A017A94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3FB19F-B963-4BDA-DEE6-EC361E11F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E54E2D6-F959-4689-EA5F-15931A5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8688A79-8D94-07F8-94D8-82F513231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60BA2A3-00F5-411F-C2EB-1395C88F6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EAE631-5955-69EE-5E8E-1F7CCBF5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EE671-B35D-4AAA-803F-8CB2525F3C76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296DB1-9E0A-7E0F-953E-5838D031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96C3011-5894-43DB-241E-1F3B5BEB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135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755260-89E4-6D88-6319-521D5FA0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2F8C74-710D-6AF1-83CE-2C42FE76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DD47F-B183-45F7-965B-A6CD646A165A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2B74F6-588C-93C7-48AE-7C823BB5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236E3D-A5C7-D669-4D25-B61EA69C2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343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F6048-957A-B3D5-3CF2-7F177DE3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33A7-68BC-4B2E-BD65-756EA385505D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1FD818-869C-181A-B62E-A2C624E6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4F0190-227E-14A7-9673-9B990442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576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39D3C-04E5-04AE-DB7F-BD018ABA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7551D-8F39-48BC-F81C-B590B390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E3251CB-65B8-A665-EC73-9FFBBD8CC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3F4EEA-3656-22A6-B67D-72EDDB45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148C-2E76-42DB-9E85-2667E05B97FC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0DF7D1-3B53-F255-8CD5-C02A4BC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39A2F4-422D-E3F8-A2AE-7A8CB379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9990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253431-7409-F27C-6C34-8D1B70984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6BECB18-85DB-752A-B20A-0F02CAF34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361142B-59CA-520B-5057-3AB384810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A70AE3-F965-3BFF-581D-35CFC138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408A3-983C-426D-BB98-4C9E1757EE5D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2BF3E-7740-A724-5349-92AA8F05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270AA-F5B1-A3B8-AAD6-76F6592A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4664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2D619058-9F89-34E4-D772-DCB4F0A1034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94098">
            <a:off x="278880" y="4044276"/>
            <a:ext cx="3105412" cy="3105412"/>
          </a:xfrm>
          <a:prstGeom prst="rect">
            <a:avLst/>
          </a:prstGeom>
        </p:spPr>
      </p:pic>
      <p:sp>
        <p:nvSpPr>
          <p:cNvPr id="25" name="Untertitel 2">
            <a:extLst>
              <a:ext uri="{FF2B5EF4-FFF2-40B4-BE49-F238E27FC236}">
                <a16:creationId xmlns:a16="http://schemas.microsoft.com/office/drawing/2014/main" id="{A6972A4A-CF00-0A56-2C31-0B11568CCD5A}"/>
              </a:ext>
            </a:extLst>
          </p:cNvPr>
          <p:cNvSpPr txBox="1">
            <a:spLocks/>
          </p:cNvSpPr>
          <p:nvPr userDrawn="1"/>
        </p:nvSpPr>
        <p:spPr>
          <a:xfrm>
            <a:off x="9772650" y="78094"/>
            <a:ext cx="2419350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08/10/2024 21:10</a:t>
            </a:r>
            <a:endParaRPr kumimoji="0" lang="en-AT" altLang="en-AT" sz="16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26" name="Untertitel 2">
            <a:extLst>
              <a:ext uri="{FF2B5EF4-FFF2-40B4-BE49-F238E27FC236}">
                <a16:creationId xmlns:a16="http://schemas.microsoft.com/office/drawing/2014/main" id="{7B3FFE21-0D9C-1BFB-B562-3F230E56B8E8}"/>
              </a:ext>
            </a:extLst>
          </p:cNvPr>
          <p:cNvSpPr txBox="1">
            <a:spLocks/>
          </p:cNvSpPr>
          <p:nvPr userDrawn="1"/>
        </p:nvSpPr>
        <p:spPr>
          <a:xfrm>
            <a:off x="0" y="78095"/>
            <a:ext cx="2943225" cy="331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Machine Learning in Finance</a:t>
            </a:r>
            <a:endParaRPr kumimoji="0" lang="en-AT" altLang="en-AT" sz="1600" b="1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+mj-lt"/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DD4554C3-E6F6-00CA-64F7-323327EA88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184"/>
            <a:ext cx="1981200" cy="345005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19C6AD-DAD0-18EC-B822-EBE349D3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50033F-D047-DA6F-F722-9F06DA42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F54700-D1CD-C52F-932A-60F026D19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64F85F-0FD6-418D-B433-35980D607302}" type="datetime8">
              <a:rPr lang="en-AT" smtClean="0"/>
              <a:t>18/10/2024 13:15</a:t>
            </a:fld>
            <a:endParaRPr lang="en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5C55E-71B9-ECB8-10A4-0091257AC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F116B1-1672-590A-C5C5-5C2451EC1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CAC1A-6DEF-4521-8980-F1B5E63E4890}" type="slidenum">
              <a:rPr lang="en-AT" smtClean="0"/>
              <a:t>‹Nr.›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150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exteboul/diabetes-health-indicators-dataset" TargetMode="External"/><Relationship Id="rId7" Type="http://schemas.openxmlformats.org/officeDocument/2006/relationships/hyperlink" Target="https://www.geeksforgeeks.org/random-forest-algorithm-in-machine-learning/" TargetMode="External"/><Relationship Id="rId2" Type="http://schemas.openxmlformats.org/officeDocument/2006/relationships/hyperlink" Target="https://www.kaggle.com/datasets/cdc/behavioral-risk-factor-surveillance-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balanced-learn.org/stable/under_sampling.html" TargetMode="External"/><Relationship Id="rId5" Type="http://schemas.openxmlformats.org/officeDocument/2006/relationships/hyperlink" Target="https://scikit-learn.org/" TargetMode="External"/><Relationship Id="rId4" Type="http://schemas.openxmlformats.org/officeDocument/2006/relationships/hyperlink" Target="https://www.youtube.com/playlist?list=PLoROMvodv4rPP6braWoRt5UCXYZ71GZIQ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brfss/annual_data/annual_data.htm" TargetMode="External"/><Relationship Id="rId7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code/alexteboul/diabetes-health-indicators-dataset-notebook" TargetMode="External"/><Relationship Id="rId5" Type="http://schemas.openxmlformats.org/officeDocument/2006/relationships/hyperlink" Target="https://www.kaggle.com/datasets/alexteboul/diabetes-health-indicators-dataset" TargetMode="External"/><Relationship Id="rId4" Type="http://schemas.openxmlformats.org/officeDocument/2006/relationships/hyperlink" Target="https://www.kaggle.com/datasets/cdc/behavioral-risk-factor-surveillance-syste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CD69F-14CE-6E35-3145-9D5311119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" y="2465903"/>
            <a:ext cx="9144000" cy="957263"/>
          </a:xfrm>
        </p:spPr>
        <p:txBody>
          <a:bodyPr/>
          <a:lstStyle/>
          <a:p>
            <a:pPr algn="l"/>
            <a:r>
              <a:rPr lang="en-GB" b="1" dirty="0"/>
              <a:t>Decoding Diabetes </a:t>
            </a:r>
            <a:endParaRPr lang="en-AT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3C9682-E385-C8CF-7E1B-9AF019FAB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75" y="3515242"/>
            <a:ext cx="9144000" cy="4079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Predictive Models and Insights Using Machine Learning</a:t>
            </a:r>
            <a:endParaRPr lang="en-AT" dirty="0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593D0CE6-98FB-81D8-C51A-43B3ABB48718}"/>
              </a:ext>
            </a:extLst>
          </p:cNvPr>
          <p:cNvSpPr txBox="1">
            <a:spLocks/>
          </p:cNvSpPr>
          <p:nvPr/>
        </p:nvSpPr>
        <p:spPr>
          <a:xfrm>
            <a:off x="66675" y="4015304"/>
            <a:ext cx="9144000" cy="40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b="1" dirty="0"/>
              <a:t>Professor:</a:t>
            </a:r>
            <a:r>
              <a:rPr lang="en-GB" dirty="0"/>
              <a:t> </a:t>
            </a:r>
            <a:r>
              <a:rPr lang="ko-KR" altLang="en-US" dirty="0"/>
              <a:t>안용길</a:t>
            </a:r>
            <a:endParaRPr lang="en-AT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34583850-025F-7E5D-1D07-AF7EE938C8D0}"/>
              </a:ext>
            </a:extLst>
          </p:cNvPr>
          <p:cNvGrpSpPr/>
          <p:nvPr/>
        </p:nvGrpSpPr>
        <p:grpSpPr>
          <a:xfrm>
            <a:off x="1524000" y="6073259"/>
            <a:ext cx="9144000" cy="784741"/>
            <a:chOff x="1524000" y="6073259"/>
            <a:chExt cx="9144000" cy="784741"/>
          </a:xfrm>
        </p:grpSpPr>
        <p:sp>
          <p:nvSpPr>
            <p:cNvPr id="4" name="Untertitel 2">
              <a:extLst>
                <a:ext uri="{FF2B5EF4-FFF2-40B4-BE49-F238E27FC236}">
                  <a16:creationId xmlns:a16="http://schemas.microsoft.com/office/drawing/2014/main" id="{C35A98F6-92D1-43BF-652E-66941D04824A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6372225"/>
              <a:ext cx="9144000" cy="4857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GB" dirty="0"/>
                <a:t>Braian Plaku (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브라이언</a:t>
              </a:r>
              <a:r>
                <a:rPr kumimoji="0" lang="en-AT" altLang="en-AT" sz="180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 </a:t>
              </a:r>
              <a:r>
                <a:rPr kumimoji="0" lang="en-AT" altLang="en-AT" sz="180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Malgun Gothic" panose="020B0503020000020004" pitchFamily="34" charset="-127"/>
                  <a:ea typeface="Malgun Gothic" panose="020B0503020000020004" pitchFamily="34" charset="-127"/>
                </a:rPr>
                <a:t>플라쿠</a:t>
              </a:r>
              <a:r>
                <a:rPr lang="en-GB" dirty="0"/>
                <a:t>)</a:t>
              </a:r>
              <a:r>
                <a:rPr kumimoji="0" lang="en-AT" altLang="en-AT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 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20871FB-F209-1CA1-EF82-34E64B1A23DC}"/>
                </a:ext>
              </a:extLst>
            </p:cNvPr>
            <p:cNvSpPr txBox="1"/>
            <p:nvPr/>
          </p:nvSpPr>
          <p:spPr>
            <a:xfrm>
              <a:off x="2962275" y="6073259"/>
              <a:ext cx="62674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GB" sz="18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Presents</a:t>
              </a:r>
              <a:endPara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40" name="Grafik 39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5D672B8E-B4DA-6A89-3BAF-815AA92FE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210425" y="415409"/>
            <a:ext cx="4981576" cy="565785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DAE599-C0EC-603B-C14E-E7E06DE55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2591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Gradient Boosting: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28,320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31,446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8,531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11,657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10</a:t>
            </a:fld>
            <a:endParaRPr lang="en-AT"/>
          </a:p>
        </p:txBody>
      </p:sp>
      <p:pic>
        <p:nvPicPr>
          <p:cNvPr id="8" name="Grafik 7" descr="Ein Bild, das Text, Screenshot, Diagramm, Schrift enthält.&#10;&#10;Automatisch generierte Beschreibung">
            <a:extLst>
              <a:ext uri="{FF2B5EF4-FFF2-40B4-BE49-F238E27FC236}">
                <a16:creationId xmlns:a16="http://schemas.microsoft.com/office/drawing/2014/main" id="{22938D45-706C-ECD9-0258-B6A154C006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881" y="1306524"/>
            <a:ext cx="7201456" cy="480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4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Conclusion: Model Evaluation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11</a:t>
            </a:fld>
            <a:endParaRPr lang="en-AT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050F0D7-107F-BCBE-EC6A-27E403A7DBA5}"/>
              </a:ext>
            </a:extLst>
          </p:cNvPr>
          <p:cNvSpPr txBox="1"/>
          <p:nvPr/>
        </p:nvSpPr>
        <p:spPr>
          <a:xfrm>
            <a:off x="324785" y="1763165"/>
            <a:ext cx="3530090" cy="470898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Random Forest: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Lower accuracy (73.2%)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feature importance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C00000"/>
                </a:solidFill>
                <a:latin typeface="+mj-lt"/>
              </a:rPr>
              <a:t>Low precision (71.3%)</a:t>
            </a:r>
          </a:p>
          <a:p>
            <a:pPr lvl="1"/>
            <a:endParaRPr lang="en-GB" sz="24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Logistic Regression: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(74.2%)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More interpretable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Slightly better precision (73.4%)</a:t>
            </a:r>
          </a:p>
          <a:p>
            <a:pPr lvl="1"/>
            <a:endParaRPr lang="en-GB" sz="24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latin typeface="+mj-lt"/>
              </a:rPr>
              <a:t>Gradient Boosting: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accuracy (74.7%)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Best ROC-AUC (82.4%)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Good precision (73.0%)</a:t>
            </a:r>
            <a:endParaRPr lang="en-GB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B1A9EEE4-9029-A547-960F-207E4094F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735609"/>
              </p:ext>
            </p:extLst>
          </p:nvPr>
        </p:nvGraphicFramePr>
        <p:xfrm>
          <a:off x="4872023" y="5238115"/>
          <a:ext cx="67183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9586">
                  <a:extLst>
                    <a:ext uri="{9D8B030D-6E8A-4147-A177-3AD203B41FA5}">
                      <a16:colId xmlns:a16="http://schemas.microsoft.com/office/drawing/2014/main" val="92277009"/>
                    </a:ext>
                  </a:extLst>
                </a:gridCol>
                <a:gridCol w="1469571">
                  <a:extLst>
                    <a:ext uri="{9D8B030D-6E8A-4147-A177-3AD203B41FA5}">
                      <a16:colId xmlns:a16="http://schemas.microsoft.com/office/drawing/2014/main" val="385457214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388460521"/>
                    </a:ext>
                  </a:extLst>
                </a:gridCol>
                <a:gridCol w="1436915">
                  <a:extLst>
                    <a:ext uri="{9D8B030D-6E8A-4147-A177-3AD203B41FA5}">
                      <a16:colId xmlns:a16="http://schemas.microsoft.com/office/drawing/2014/main" val="3697907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Acccuracy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Precision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ROC-AUC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55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Random Forest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71,3%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80,2%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73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Logistic Regression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74,2%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73,4%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81,8%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43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Gradient Boosting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74,7%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73,0%</a:t>
                      </a:r>
                      <a:endParaRPr lang="en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82,4%</a:t>
                      </a:r>
                      <a:endParaRPr lang="en-A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680611"/>
                  </a:ext>
                </a:extLst>
              </a:tr>
            </a:tbl>
          </a:graphicData>
        </a:graphic>
      </p:graphicFrame>
      <p:pic>
        <p:nvPicPr>
          <p:cNvPr id="8" name="Grafik 7" descr="Ein Bild, das Text, Reihe, Diagramm, Screenshot enthält.&#10;&#10;Automatisch generierte Beschreibung">
            <a:extLst>
              <a:ext uri="{FF2B5EF4-FFF2-40B4-BE49-F238E27FC236}">
                <a16:creationId xmlns:a16="http://schemas.microsoft.com/office/drawing/2014/main" id="{36CB4CEC-14B6-2AFC-3F1D-7D2D0EC560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6"/>
          <a:stretch/>
        </p:blipFill>
        <p:spPr>
          <a:xfrm>
            <a:off x="5619941" y="465653"/>
            <a:ext cx="6467284" cy="459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9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2EFC3F9A-D532-ED87-5C30-5B7C989A6795}"/>
              </a:ext>
            </a:extLst>
          </p:cNvPr>
          <p:cNvSpPr txBox="1">
            <a:spLocks/>
          </p:cNvSpPr>
          <p:nvPr/>
        </p:nvSpPr>
        <p:spPr>
          <a:xfrm rot="16200000">
            <a:off x="5807301" y="-1305997"/>
            <a:ext cx="11902006" cy="4817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500" b="1" dirty="0">
                <a:solidFill>
                  <a:schemeClr val="bg1">
                    <a:lumMod val="95000"/>
                  </a:schemeClr>
                </a:solidFill>
              </a:rPr>
              <a:t>Literature</a:t>
            </a:r>
            <a:endParaRPr lang="en-AT" sz="125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2035A40-F3C9-6C49-0D5F-9F4791F0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12</a:t>
            </a:fld>
            <a:endParaRPr lang="en-AT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B99FEB6-AEF1-85F3-C35C-97E7B0EBC5AD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Literature</a:t>
            </a:r>
            <a:endParaRPr lang="en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D532659-2834-3760-F563-0716D4DAA7E3}"/>
              </a:ext>
            </a:extLst>
          </p:cNvPr>
          <p:cNvSpPr txBox="1"/>
          <p:nvPr/>
        </p:nvSpPr>
        <p:spPr>
          <a:xfrm>
            <a:off x="266700" y="1465674"/>
            <a:ext cx="112014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Dataset:</a:t>
            </a:r>
          </a:p>
          <a:p>
            <a:r>
              <a:rPr lang="en-GB" sz="2400" dirty="0" err="1"/>
              <a:t>Centers</a:t>
            </a:r>
            <a:r>
              <a:rPr lang="en-GB" sz="2400" dirty="0"/>
              <a:t> for Disease Control and Prevention: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https://www.cdc.gov/brfss/annual_data/annual_data.htm</a:t>
            </a:r>
          </a:p>
          <a:p>
            <a:r>
              <a:rPr lang="en-GB" sz="2400" dirty="0"/>
              <a:t>Kaggle Datasets:</a:t>
            </a:r>
            <a:endParaRPr lang="en-GB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https://www.kaggle.com/datasets/cdc/behavioral-risk-factor-surveillance-system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https://www.kaggle.com/datasets/alexteboul/diabetes-health-indicators-dataset</a:t>
            </a:r>
            <a:endParaRPr lang="en-GB" dirty="0"/>
          </a:p>
          <a:p>
            <a:endParaRPr lang="en-GB" dirty="0"/>
          </a:p>
          <a:p>
            <a:r>
              <a:rPr lang="en-GB" sz="2800" b="1" dirty="0"/>
              <a:t>Material:</a:t>
            </a:r>
          </a:p>
          <a:p>
            <a:r>
              <a:rPr lang="en-GB" sz="2400" dirty="0"/>
              <a:t>Statistical Learning with Python, Stanford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4"/>
              </a:rPr>
              <a:t>https://www.youtube.com/playlist?list=PLoROMvodv4rPP6braWoRt5UCXYZ71GZIQ</a:t>
            </a:r>
            <a:endParaRPr lang="en-GB" dirty="0"/>
          </a:p>
          <a:p>
            <a:endParaRPr lang="en-GB" dirty="0"/>
          </a:p>
          <a:p>
            <a:r>
              <a:rPr lang="en-GB" sz="2400" dirty="0"/>
              <a:t>Python Libraries: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5"/>
              </a:rPr>
              <a:t>https://scikit-learn.org/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6"/>
              </a:rPr>
              <a:t>https://imbalanced-learn.org/stable/under_sampling.html</a:t>
            </a:r>
            <a:endParaRPr lang="en-GB" dirty="0"/>
          </a:p>
          <a:p>
            <a:r>
              <a:rPr lang="en-GB" sz="2400" dirty="0"/>
              <a:t>More on Random Forest: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7"/>
              </a:rPr>
              <a:t>https://www.geeksforgeeks.org/random-forest-algorithm-in-machine-learning/</a:t>
            </a:r>
            <a:endParaRPr lang="en-GB" dirty="0"/>
          </a:p>
          <a:p>
            <a:endParaRPr lang="en-GB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C6CC16-9360-0E44-8AC5-1A294D94D799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From the Web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85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Grafiken, Symbol, Kreis enthält.&#10;&#10;Automatisch generierte Beschreibung">
            <a:extLst>
              <a:ext uri="{FF2B5EF4-FFF2-40B4-BE49-F238E27FC236}">
                <a16:creationId xmlns:a16="http://schemas.microsoft.com/office/drawing/2014/main" id="{7D23DA92-6995-5D6E-CADA-61E98E5A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4" t="3098" r="7583" b="3062"/>
          <a:stretch/>
        </p:blipFill>
        <p:spPr>
          <a:xfrm>
            <a:off x="7118876" y="796409"/>
            <a:ext cx="4981576" cy="5657850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10E1FA-D7E0-7ADB-54AD-DC8B0834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13</a:t>
            </a:fld>
            <a:endParaRPr lang="en-AT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369236F-988A-408A-650E-115E0549F08B}"/>
              </a:ext>
            </a:extLst>
          </p:cNvPr>
          <p:cNvSpPr txBox="1">
            <a:spLocks/>
          </p:cNvSpPr>
          <p:nvPr/>
        </p:nvSpPr>
        <p:spPr>
          <a:xfrm>
            <a:off x="1358371" y="1570552"/>
            <a:ext cx="8770403" cy="2877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2700" b="1" dirty="0"/>
              <a:t>Thank you</a:t>
            </a:r>
            <a:endParaRPr lang="en-AT" sz="12700" b="1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1176F8F-CE36-7751-2674-0C63A95E248C}"/>
              </a:ext>
            </a:extLst>
          </p:cNvPr>
          <p:cNvSpPr txBox="1">
            <a:spLocks/>
          </p:cNvSpPr>
          <p:nvPr/>
        </p:nvSpPr>
        <p:spPr>
          <a:xfrm>
            <a:off x="5095876" y="3085564"/>
            <a:ext cx="6057899" cy="2477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your attention!</a:t>
            </a:r>
            <a:endParaRPr lang="en-AT" sz="6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30F7A03-8D15-A8D2-A024-9A7C0CDD4B6F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Introduction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A7BFFC7-5A0B-9948-E426-B06A5073D5CD}"/>
              </a:ext>
            </a:extLst>
          </p:cNvPr>
          <p:cNvSpPr txBox="1"/>
          <p:nvPr/>
        </p:nvSpPr>
        <p:spPr>
          <a:xfrm>
            <a:off x="66674" y="1276350"/>
            <a:ext cx="119729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Diabetes</a:t>
            </a:r>
            <a:r>
              <a:rPr lang="en-GB" dirty="0">
                <a:latin typeface="+mj-lt"/>
              </a:rPr>
              <a:t> is one of the most prevalent </a:t>
            </a:r>
            <a:r>
              <a:rPr lang="en-GB" b="1" dirty="0">
                <a:latin typeface="+mj-lt"/>
              </a:rPr>
              <a:t>chronic diseases</a:t>
            </a:r>
            <a:r>
              <a:rPr lang="en-GB" dirty="0">
                <a:latin typeface="+mj-lt"/>
              </a:rPr>
              <a:t>, affecting millions globally. This project aims to </a:t>
            </a:r>
            <a:r>
              <a:rPr lang="en-GB" b="1" dirty="0">
                <a:latin typeface="+mj-lt"/>
              </a:rPr>
              <a:t>predict</a:t>
            </a:r>
            <a:r>
              <a:rPr lang="en-GB" dirty="0">
                <a:latin typeface="+mj-lt"/>
              </a:rPr>
              <a:t> the likelihood of an individual having diabetes using the </a:t>
            </a:r>
            <a:r>
              <a:rPr lang="en-GB" dirty="0" err="1">
                <a:latin typeface="+mj-lt"/>
              </a:rPr>
              <a:t>Behavioral</a:t>
            </a:r>
            <a:r>
              <a:rPr lang="en-GB" dirty="0">
                <a:latin typeface="+mj-lt"/>
              </a:rPr>
              <a:t> Risk Factor Surveillance System </a:t>
            </a:r>
            <a:r>
              <a:rPr lang="en-GB" b="1" dirty="0">
                <a:latin typeface="+mj-lt"/>
              </a:rPr>
              <a:t>(BRFSS)</a:t>
            </a:r>
            <a:r>
              <a:rPr lang="en-GB" dirty="0">
                <a:latin typeface="+mj-lt"/>
              </a:rPr>
              <a:t> dataset from Kaggle.</a:t>
            </a:r>
          </a:p>
          <a:p>
            <a:endParaRPr lang="en-GB" dirty="0">
              <a:latin typeface="+mj-lt"/>
            </a:endParaRPr>
          </a:p>
          <a:p>
            <a:r>
              <a:rPr lang="en-GB" b="1" u="sng" dirty="0">
                <a:latin typeface="+mj-lt"/>
              </a:rPr>
              <a:t>The focus </a:t>
            </a:r>
            <a:r>
              <a:rPr lang="en-GB" dirty="0">
                <a:latin typeface="+mj-lt"/>
              </a:rPr>
              <a:t>will be on understanding which </a:t>
            </a:r>
            <a:r>
              <a:rPr lang="en-GB" b="1" dirty="0">
                <a:latin typeface="+mj-lt"/>
              </a:rPr>
              <a:t>factors</a:t>
            </a:r>
            <a:r>
              <a:rPr lang="en-GB" dirty="0">
                <a:latin typeface="+mj-lt"/>
              </a:rPr>
              <a:t> </a:t>
            </a:r>
            <a:r>
              <a:rPr lang="en-GB" b="1" dirty="0">
                <a:latin typeface="+mj-lt"/>
              </a:rPr>
              <a:t>contribute the most to diabetes risk</a:t>
            </a:r>
            <a:r>
              <a:rPr lang="en-GB" dirty="0">
                <a:latin typeface="+mj-lt"/>
              </a:rPr>
              <a:t> and developing machine learning models to predict diabetes </a:t>
            </a:r>
            <a:r>
              <a:rPr lang="en-GB" b="1" dirty="0">
                <a:latin typeface="+mj-lt"/>
              </a:rPr>
              <a:t>based on survey responses</a:t>
            </a:r>
            <a:r>
              <a:rPr lang="en-GB" dirty="0">
                <a:latin typeface="+mj-lt"/>
              </a:rPr>
              <a:t>.</a:t>
            </a:r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5CC64C20-92BA-DAA9-8F52-FDEFEB42C16F}"/>
              </a:ext>
            </a:extLst>
          </p:cNvPr>
          <p:cNvGrpSpPr/>
          <p:nvPr/>
        </p:nvGrpSpPr>
        <p:grpSpPr>
          <a:xfrm>
            <a:off x="66674" y="2824485"/>
            <a:ext cx="11972925" cy="1726309"/>
            <a:chOff x="66674" y="2824485"/>
            <a:chExt cx="11972925" cy="1726309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E5CF397-22BD-6553-534A-82F3DB6E27A0}"/>
                </a:ext>
              </a:extLst>
            </p:cNvPr>
            <p:cNvSpPr txBox="1"/>
            <p:nvPr/>
          </p:nvSpPr>
          <p:spPr>
            <a:xfrm>
              <a:off x="66674" y="2824485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Y:	</a:t>
              </a:r>
              <a:r>
                <a:rPr lang="en-GB" sz="2800" dirty="0">
                  <a:latin typeface="+mj-lt"/>
                </a:rPr>
                <a:t>Diabetes_012</a:t>
              </a:r>
            </a:p>
          </p:txBody>
        </p: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453FCE69-B976-65C3-721C-CC35F7D166BD}"/>
                </a:ext>
              </a:extLst>
            </p:cNvPr>
            <p:cNvCxnSpPr>
              <a:cxnSpLocks/>
            </p:cNvCxnSpPr>
            <p:nvPr/>
          </p:nvCxnSpPr>
          <p:spPr>
            <a:xfrm>
              <a:off x="5568287" y="3330336"/>
              <a:ext cx="0" cy="1020403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025B0997-42EB-AFAF-246D-D4B6E23FE816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3615928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A38006F9-FACF-D8D6-DE1A-7F3ADDE48353}"/>
                </a:ext>
              </a:extLst>
            </p:cNvPr>
            <p:cNvSpPr txBox="1"/>
            <p:nvPr/>
          </p:nvSpPr>
          <p:spPr>
            <a:xfrm>
              <a:off x="6263043" y="3396460"/>
              <a:ext cx="44458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(0) no diabetes or only during pregnancy</a:t>
              </a:r>
            </a:p>
          </p:txBody>
        </p: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876134B-148D-3804-F060-03F1740A3914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3985602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34F36F85-0DC9-EA6C-34DF-2791BFCC71D8}"/>
                </a:ext>
              </a:extLst>
            </p:cNvPr>
            <p:cNvSpPr txBox="1"/>
            <p:nvPr/>
          </p:nvSpPr>
          <p:spPr>
            <a:xfrm>
              <a:off x="6263044" y="3781352"/>
              <a:ext cx="41344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(1) prediabetes</a:t>
              </a:r>
            </a:p>
          </p:txBody>
        </p: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2793E314-DEE4-AA47-59AB-7711047D6EE9}"/>
                </a:ext>
              </a:extLst>
            </p:cNvPr>
            <p:cNvCxnSpPr>
              <a:cxnSpLocks/>
            </p:cNvCxnSpPr>
            <p:nvPr/>
          </p:nvCxnSpPr>
          <p:spPr>
            <a:xfrm>
              <a:off x="5559272" y="4355277"/>
              <a:ext cx="694757" cy="0"/>
            </a:xfrm>
            <a:prstGeom prst="line">
              <a:avLst/>
            </a:prstGeom>
            <a:ln w="19050">
              <a:solidFill>
                <a:srgbClr val="BA000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46CF37AC-1754-4BE6-8C53-F30F850DBD59}"/>
                </a:ext>
              </a:extLst>
            </p:cNvPr>
            <p:cNvSpPr txBox="1"/>
            <p:nvPr/>
          </p:nvSpPr>
          <p:spPr>
            <a:xfrm>
              <a:off x="6263044" y="4150684"/>
              <a:ext cx="41344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(2) diabetes</a:t>
              </a:r>
            </a:p>
          </p:txBody>
        </p: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51B03A88-4DBA-C1F0-3ACC-BB8C4E753F29}"/>
              </a:ext>
            </a:extLst>
          </p:cNvPr>
          <p:cNvGrpSpPr/>
          <p:nvPr/>
        </p:nvGrpSpPr>
        <p:grpSpPr>
          <a:xfrm>
            <a:off x="66674" y="4658858"/>
            <a:ext cx="11992983" cy="2083693"/>
            <a:chOff x="66674" y="4658858"/>
            <a:chExt cx="11992983" cy="2083693"/>
          </a:xfrm>
        </p:grpSpPr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9184B357-7B5C-4FC6-91FD-3BBA644391DA}"/>
                </a:ext>
              </a:extLst>
            </p:cNvPr>
            <p:cNvSpPr txBox="1"/>
            <p:nvPr/>
          </p:nvSpPr>
          <p:spPr>
            <a:xfrm>
              <a:off x="66674" y="4658858"/>
              <a:ext cx="11972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b="1" dirty="0">
                  <a:latin typeface="+mj-lt"/>
                </a:rPr>
                <a:t>Dependent Variable X:	</a:t>
              </a:r>
              <a:r>
                <a:rPr lang="en-GB" sz="2800" dirty="0">
                  <a:latin typeface="+mj-lt"/>
                </a:rPr>
                <a:t>21 variables in the dataset</a:t>
              </a:r>
            </a:p>
          </p:txBody>
        </p: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613C0D0E-9BEB-61CD-3695-5003F20A857A}"/>
                </a:ext>
              </a:extLst>
            </p:cNvPr>
            <p:cNvCxnSpPr>
              <a:cxnSpLocks/>
            </p:cNvCxnSpPr>
            <p:nvPr/>
          </p:nvCxnSpPr>
          <p:spPr>
            <a:xfrm>
              <a:off x="2001279" y="5099780"/>
              <a:ext cx="0" cy="1401579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608BE4E5-8CD8-1D42-8FF4-C1C2E85A7CA7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385372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4E59DB83-BD9A-7D88-9673-0EB326B4BA32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5755046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7924AFD-AD16-7916-7A0F-5CF56650098C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4" y="6124721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12E282F8-BF00-0768-3F7C-89E719746048}"/>
                </a:ext>
              </a:extLst>
            </p:cNvPr>
            <p:cNvCxnSpPr>
              <a:cxnSpLocks/>
            </p:cNvCxnSpPr>
            <p:nvPr/>
          </p:nvCxnSpPr>
          <p:spPr>
            <a:xfrm>
              <a:off x="1306522" y="5385372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2FBACFBA-33EE-15C3-2494-388657FFFC16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7" y="5755046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42B13FFF-35FC-8C1C-C280-2F99CAF2C4DA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6" y="6124945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31BFE536-DA22-544B-1C9C-0FBBF8591D42}"/>
                </a:ext>
              </a:extLst>
            </p:cNvPr>
            <p:cNvSpPr txBox="1"/>
            <p:nvPr/>
          </p:nvSpPr>
          <p:spPr>
            <a:xfrm>
              <a:off x="2706019" y="5193613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GenHlth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C3D7532B-6417-9F10-93DE-B32BF0CE011A}"/>
                </a:ext>
              </a:extLst>
            </p:cNvPr>
            <p:cNvSpPr txBox="1"/>
            <p:nvPr/>
          </p:nvSpPr>
          <p:spPr>
            <a:xfrm>
              <a:off x="2706019" y="5554991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76768460-7F4A-2D56-8948-E239BC7FD1CE}"/>
                </a:ext>
              </a:extLst>
            </p:cNvPr>
            <p:cNvSpPr txBox="1"/>
            <p:nvPr/>
          </p:nvSpPr>
          <p:spPr>
            <a:xfrm>
              <a:off x="2706017" y="5923141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Education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3D8A3430-1E4F-7290-DCDF-F80FBB3DF0C4}"/>
                </a:ext>
              </a:extLst>
            </p:cNvPr>
            <p:cNvSpPr txBox="1"/>
            <p:nvPr/>
          </p:nvSpPr>
          <p:spPr>
            <a:xfrm>
              <a:off x="161705" y="5190600"/>
              <a:ext cx="11258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BMI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4033CFE6-56AD-9605-FACA-132D964E6EA9}"/>
                </a:ext>
              </a:extLst>
            </p:cNvPr>
            <p:cNvSpPr txBox="1"/>
            <p:nvPr/>
          </p:nvSpPr>
          <p:spPr>
            <a:xfrm>
              <a:off x="163249" y="555197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Age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85BC19FA-DEF2-6DD9-3649-2ACE8864F3BC}"/>
                </a:ext>
              </a:extLst>
            </p:cNvPr>
            <p:cNvSpPr txBox="1"/>
            <p:nvPr/>
          </p:nvSpPr>
          <p:spPr>
            <a:xfrm>
              <a:off x="165121" y="5920128"/>
              <a:ext cx="1124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Income</a:t>
              </a:r>
            </a:p>
          </p:txBody>
        </p:sp>
        <p:cxnSp>
          <p:nvCxnSpPr>
            <p:cNvPr id="3" name="Gerader Verbinder 2">
              <a:extLst>
                <a:ext uri="{FF2B5EF4-FFF2-40B4-BE49-F238E27FC236}">
                  <a16:creationId xmlns:a16="http://schemas.microsoft.com/office/drawing/2014/main" id="{152AC697-FE72-625B-F2E4-4403C7DB7010}"/>
                </a:ext>
              </a:extLst>
            </p:cNvPr>
            <p:cNvCxnSpPr>
              <a:cxnSpLocks/>
            </p:cNvCxnSpPr>
            <p:nvPr/>
          </p:nvCxnSpPr>
          <p:spPr>
            <a:xfrm>
              <a:off x="1992263" y="6501359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r Verbinder 5">
              <a:extLst>
                <a:ext uri="{FF2B5EF4-FFF2-40B4-BE49-F238E27FC236}">
                  <a16:creationId xmlns:a16="http://schemas.microsoft.com/office/drawing/2014/main" id="{FD29D854-F6E6-9921-0FCE-A6A81A25FB55}"/>
                </a:ext>
              </a:extLst>
            </p:cNvPr>
            <p:cNvCxnSpPr>
              <a:cxnSpLocks/>
            </p:cNvCxnSpPr>
            <p:nvPr/>
          </p:nvCxnSpPr>
          <p:spPr>
            <a:xfrm>
              <a:off x="1297505" y="6501583"/>
              <a:ext cx="694757" cy="0"/>
            </a:xfrm>
            <a:prstGeom prst="line">
              <a:avLst/>
            </a:prstGeom>
            <a:ln w="19050">
              <a:solidFill>
                <a:srgbClr val="0237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9214BA-EFE7-1EB9-F1E9-3AFC0808E2B5}"/>
                </a:ext>
              </a:extLst>
            </p:cNvPr>
            <p:cNvSpPr txBox="1"/>
            <p:nvPr/>
          </p:nvSpPr>
          <p:spPr>
            <a:xfrm>
              <a:off x="2706017" y="6301304"/>
              <a:ext cx="17929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MentHlth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56CEF15-21B0-5B6D-A8E5-0B07AE71C1F0}"/>
                </a:ext>
              </a:extLst>
            </p:cNvPr>
            <p:cNvSpPr txBox="1"/>
            <p:nvPr/>
          </p:nvSpPr>
          <p:spPr>
            <a:xfrm>
              <a:off x="164910" y="6303292"/>
              <a:ext cx="1123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PhysHlth</a:t>
              </a:r>
              <a:endParaRPr lang="en-GB" sz="2000" dirty="0">
                <a:latin typeface="+mj-lt"/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3F12882B-D4F8-1B29-0FF6-EEC71834DE2C}"/>
                </a:ext>
              </a:extLst>
            </p:cNvPr>
            <p:cNvCxnSpPr>
              <a:cxnSpLocks/>
            </p:cNvCxnSpPr>
            <p:nvPr/>
          </p:nvCxnSpPr>
          <p:spPr>
            <a:xfrm>
              <a:off x="5854022" y="5096767"/>
              <a:ext cx="0" cy="1401579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09899C0-7E51-EE01-B4B9-54BAD7689D53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38235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C68558D0-85D2-8842-89F4-9ABB761404AF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575203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6F3CB867-04BB-7DA4-D4B0-FE6CC8E10549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7" y="6121708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8CB8D9DB-A70E-7F18-023F-7FF00CF22967}"/>
                </a:ext>
              </a:extLst>
            </p:cNvPr>
            <p:cNvCxnSpPr>
              <a:cxnSpLocks/>
            </p:cNvCxnSpPr>
            <p:nvPr/>
          </p:nvCxnSpPr>
          <p:spPr>
            <a:xfrm>
              <a:off x="5159265" y="538235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r Verbinder 37">
              <a:extLst>
                <a:ext uri="{FF2B5EF4-FFF2-40B4-BE49-F238E27FC236}">
                  <a16:creationId xmlns:a16="http://schemas.microsoft.com/office/drawing/2014/main" id="{B662838E-644A-6242-5372-92DCDD1A605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50" y="575203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C15F7001-1E8F-2168-7274-160B78C06EA5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9" y="6121932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6D1BFE90-D5EC-CAE5-23F9-ADE437BCE1E3}"/>
                </a:ext>
              </a:extLst>
            </p:cNvPr>
            <p:cNvSpPr txBox="1"/>
            <p:nvPr/>
          </p:nvSpPr>
          <p:spPr>
            <a:xfrm>
              <a:off x="6558762" y="5190600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HighChol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ABADC8AC-A458-FDD7-92DB-821833F79BB9}"/>
                </a:ext>
              </a:extLst>
            </p:cNvPr>
            <p:cNvSpPr txBox="1"/>
            <p:nvPr/>
          </p:nvSpPr>
          <p:spPr>
            <a:xfrm>
              <a:off x="6558762" y="5551978"/>
              <a:ext cx="1498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Veggies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5506F005-984F-D1A1-671E-2DEB775508F3}"/>
                </a:ext>
              </a:extLst>
            </p:cNvPr>
            <p:cNvSpPr txBox="1"/>
            <p:nvPr/>
          </p:nvSpPr>
          <p:spPr>
            <a:xfrm>
              <a:off x="6558760" y="5920128"/>
              <a:ext cx="14988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PhysActivity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C97B3C44-AE4A-95D4-022A-B516857D0A9B}"/>
                </a:ext>
              </a:extLst>
            </p:cNvPr>
            <p:cNvSpPr txBox="1"/>
            <p:nvPr/>
          </p:nvSpPr>
          <p:spPr>
            <a:xfrm>
              <a:off x="4110274" y="5187587"/>
              <a:ext cx="10299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 err="1">
                  <a:latin typeface="+mj-lt"/>
                </a:rPr>
                <a:t>HighBP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371B806D-F91A-8BA8-D5A1-B9A75F998CBD}"/>
                </a:ext>
              </a:extLst>
            </p:cNvPr>
            <p:cNvSpPr txBox="1"/>
            <p:nvPr/>
          </p:nvSpPr>
          <p:spPr>
            <a:xfrm>
              <a:off x="4111686" y="554896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Smoker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68BB8AE2-9610-6995-084A-1126C1E6F765}"/>
                </a:ext>
              </a:extLst>
            </p:cNvPr>
            <p:cNvSpPr txBox="1"/>
            <p:nvPr/>
          </p:nvSpPr>
          <p:spPr>
            <a:xfrm>
              <a:off x="4113558" y="5917115"/>
              <a:ext cx="10285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Fruits</a:t>
              </a:r>
            </a:p>
          </p:txBody>
        </p:sp>
        <p:cxnSp>
          <p:nvCxnSpPr>
            <p:cNvPr id="46" name="Gerader Verbinder 45">
              <a:extLst>
                <a:ext uri="{FF2B5EF4-FFF2-40B4-BE49-F238E27FC236}">
                  <a16:creationId xmlns:a16="http://schemas.microsoft.com/office/drawing/2014/main" id="{E531B648-6290-182D-4C94-763FF5FB74D7}"/>
                </a:ext>
              </a:extLst>
            </p:cNvPr>
            <p:cNvCxnSpPr>
              <a:cxnSpLocks/>
            </p:cNvCxnSpPr>
            <p:nvPr/>
          </p:nvCxnSpPr>
          <p:spPr>
            <a:xfrm>
              <a:off x="5845006" y="6498346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7F9C94A4-8F4C-6BEE-7E77-1A1AB7FA0179}"/>
                </a:ext>
              </a:extLst>
            </p:cNvPr>
            <p:cNvCxnSpPr>
              <a:cxnSpLocks/>
            </p:cNvCxnSpPr>
            <p:nvPr/>
          </p:nvCxnSpPr>
          <p:spPr>
            <a:xfrm>
              <a:off x="5150248" y="6498570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A2A64AC8-134B-86F3-67F5-50E898ED26C5}"/>
                </a:ext>
              </a:extLst>
            </p:cNvPr>
            <p:cNvSpPr txBox="1"/>
            <p:nvPr/>
          </p:nvSpPr>
          <p:spPr>
            <a:xfrm>
              <a:off x="6558761" y="6298291"/>
              <a:ext cx="14988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DiffWalk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C0339B87-52DC-B1F5-A72D-737833C08B32}"/>
                </a:ext>
              </a:extLst>
            </p:cNvPr>
            <p:cNvSpPr txBox="1"/>
            <p:nvPr/>
          </p:nvSpPr>
          <p:spPr>
            <a:xfrm>
              <a:off x="4113262" y="6300279"/>
              <a:ext cx="1027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2000" dirty="0">
                  <a:latin typeface="+mj-lt"/>
                </a:rPr>
                <a:t>Sex</a:t>
              </a:r>
            </a:p>
          </p:txBody>
        </p:sp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2600ECDC-C830-6028-C3A8-5D03D6B41BE6}"/>
                </a:ext>
              </a:extLst>
            </p:cNvPr>
            <p:cNvCxnSpPr>
              <a:cxnSpLocks/>
            </p:cNvCxnSpPr>
            <p:nvPr/>
          </p:nvCxnSpPr>
          <p:spPr>
            <a:xfrm>
              <a:off x="8398825" y="5140917"/>
              <a:ext cx="0" cy="1401579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F2082A08-0A85-7BDB-C301-60D0515D3E8D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426509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E5492843-A840-0D68-F515-E7DFE513B02E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5796183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r Verbinder 52">
              <a:extLst>
                <a:ext uri="{FF2B5EF4-FFF2-40B4-BE49-F238E27FC236}">
                  <a16:creationId xmlns:a16="http://schemas.microsoft.com/office/drawing/2014/main" id="{D505FB0B-B2E4-1A90-B665-A532992B74A8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10" y="6165858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FF913620-0185-CD29-B920-64338091EAD7}"/>
                </a:ext>
              </a:extLst>
            </p:cNvPr>
            <p:cNvSpPr txBox="1"/>
            <p:nvPr/>
          </p:nvSpPr>
          <p:spPr>
            <a:xfrm>
              <a:off x="9103564" y="5234750"/>
              <a:ext cx="26360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HeartDiseaseorAttack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CD2EFEF4-58D4-96DD-3E44-00B1C2F2C644}"/>
                </a:ext>
              </a:extLst>
            </p:cNvPr>
            <p:cNvSpPr txBox="1"/>
            <p:nvPr/>
          </p:nvSpPr>
          <p:spPr>
            <a:xfrm>
              <a:off x="9103565" y="5596128"/>
              <a:ext cx="1792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NoDocbcCost</a:t>
              </a:r>
              <a:endParaRPr lang="en-GB" sz="2000" dirty="0">
                <a:latin typeface="+mj-lt"/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178D06EC-81BF-D926-16BA-769349CF3489}"/>
                </a:ext>
              </a:extLst>
            </p:cNvPr>
            <p:cNvSpPr txBox="1"/>
            <p:nvPr/>
          </p:nvSpPr>
          <p:spPr>
            <a:xfrm>
              <a:off x="9103563" y="5964278"/>
              <a:ext cx="17929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latin typeface="+mj-lt"/>
                </a:rPr>
                <a:t>Stroke</a:t>
              </a:r>
            </a:p>
          </p:txBody>
        </p:sp>
        <p:cxnSp>
          <p:nvCxnSpPr>
            <p:cNvPr id="57" name="Gerader Verbinder 56">
              <a:extLst>
                <a:ext uri="{FF2B5EF4-FFF2-40B4-BE49-F238E27FC236}">
                  <a16:creationId xmlns:a16="http://schemas.microsoft.com/office/drawing/2014/main" id="{2BE11D2F-721E-C33C-0F20-8E7A35704B17}"/>
                </a:ext>
              </a:extLst>
            </p:cNvPr>
            <p:cNvCxnSpPr>
              <a:cxnSpLocks/>
            </p:cNvCxnSpPr>
            <p:nvPr/>
          </p:nvCxnSpPr>
          <p:spPr>
            <a:xfrm>
              <a:off x="8389809" y="6542496"/>
              <a:ext cx="694757" cy="0"/>
            </a:xfrm>
            <a:prstGeom prst="line">
              <a:avLst/>
            </a:prstGeom>
            <a:ln w="19050">
              <a:solidFill>
                <a:srgbClr val="0137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5977006A-EC3B-7E67-D479-582A580017FA}"/>
                </a:ext>
              </a:extLst>
            </p:cNvPr>
            <p:cNvSpPr txBox="1"/>
            <p:nvPr/>
          </p:nvSpPr>
          <p:spPr>
            <a:xfrm>
              <a:off x="9103563" y="6342441"/>
              <a:ext cx="29560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 err="1">
                  <a:latin typeface="+mj-lt"/>
                </a:rPr>
                <a:t>AnyHealthcare</a:t>
              </a:r>
              <a:r>
                <a:rPr lang="en-GB" sz="2000" dirty="0">
                  <a:latin typeface="+mj-lt"/>
                </a:rPr>
                <a:t>, </a:t>
              </a:r>
              <a:r>
                <a:rPr lang="en-GB" sz="2000" dirty="0" err="1">
                  <a:latin typeface="+mj-lt"/>
                </a:rPr>
                <a:t>CholCheck</a:t>
              </a:r>
              <a:endParaRPr lang="en-GB" sz="2000" dirty="0">
                <a:latin typeface="+mj-lt"/>
              </a:endParaRPr>
            </a:p>
          </p:txBody>
        </p:sp>
      </p:grpSp>
      <p:sp>
        <p:nvSpPr>
          <p:cNvPr id="61" name="Foliennummernplatzhalter 60">
            <a:extLst>
              <a:ext uri="{FF2B5EF4-FFF2-40B4-BE49-F238E27FC236}">
                <a16:creationId xmlns:a16="http://schemas.microsoft.com/office/drawing/2014/main" id="{2BF672D8-C574-5A7E-59FA-BD20CBB6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7007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1907C835-272E-F759-580E-55CA566639B6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9144000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Digging deeper into the Data</a:t>
            </a:r>
            <a:endParaRPr lang="en-AT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D0B7B61-C0D7-C3ED-05CF-B94CC2BD0E8E}"/>
              </a:ext>
            </a:extLst>
          </p:cNvPr>
          <p:cNvSpPr txBox="1"/>
          <p:nvPr/>
        </p:nvSpPr>
        <p:spPr>
          <a:xfrm>
            <a:off x="66675" y="1329884"/>
            <a:ext cx="3576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Source:</a:t>
            </a:r>
            <a:endParaRPr lang="en-AT" sz="2400" b="1" dirty="0"/>
          </a:p>
        </p:txBody>
      </p:sp>
      <p:pic>
        <p:nvPicPr>
          <p:cNvPr id="9" name="Grafik 8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E8A2A369-81CA-1AAF-0408-7E97B120BF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64" y="465653"/>
            <a:ext cx="2644061" cy="2644061"/>
          </a:xfrm>
          <a:prstGeom prst="rect">
            <a:avLst/>
          </a:prstGeom>
        </p:spPr>
      </p:pic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A18B8A9-C33F-6D4A-BC24-1FCEB49C961F}"/>
              </a:ext>
            </a:extLst>
          </p:cNvPr>
          <p:cNvGrpSpPr/>
          <p:nvPr/>
        </p:nvGrpSpPr>
        <p:grpSpPr>
          <a:xfrm>
            <a:off x="66674" y="1791549"/>
            <a:ext cx="11485548" cy="712617"/>
            <a:chOff x="66674" y="1791549"/>
            <a:chExt cx="11485548" cy="712617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F3DB87D-56EB-7D1B-BFC2-2DC6488AEAD1}"/>
                </a:ext>
              </a:extLst>
            </p:cNvPr>
            <p:cNvSpPr txBox="1"/>
            <p:nvPr/>
          </p:nvSpPr>
          <p:spPr>
            <a:xfrm>
              <a:off x="66674" y="1791549"/>
              <a:ext cx="1148554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latin typeface="+mj-lt"/>
                </a:rPr>
                <a:t>CDC (</a:t>
              </a:r>
              <a:r>
                <a:rPr lang="en-GB" sz="2000" dirty="0" err="1">
                  <a:effectLst/>
                </a:rPr>
                <a:t>Centers</a:t>
              </a:r>
              <a:r>
                <a:rPr lang="en-GB" sz="2000" dirty="0">
                  <a:effectLst/>
                </a:rPr>
                <a:t> for Disease Control and Prevention)</a:t>
              </a:r>
              <a:r>
                <a:rPr lang="en-GB" sz="2000" dirty="0">
                  <a:latin typeface="+mj-lt"/>
                </a:rPr>
                <a:t> </a:t>
              </a:r>
              <a:r>
                <a:rPr lang="en-GB" sz="2000" dirty="0" err="1">
                  <a:latin typeface="+mj-lt"/>
                </a:rPr>
                <a:t>Behavioral</a:t>
              </a:r>
              <a:r>
                <a:rPr lang="en-GB" sz="2000" dirty="0">
                  <a:latin typeface="+mj-lt"/>
                </a:rPr>
                <a:t> Risk Factor Surveillance System, </a:t>
              </a:r>
              <a:r>
                <a:rPr lang="en-GB" sz="2000" dirty="0">
                  <a:latin typeface="+mj-lt"/>
                  <a:hlinkClick r:id="rId3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D49995A-85F3-7BB6-C524-0BA4CC22B1FF}"/>
                </a:ext>
              </a:extLst>
            </p:cNvPr>
            <p:cNvSpPr txBox="1"/>
            <p:nvPr/>
          </p:nvSpPr>
          <p:spPr>
            <a:xfrm>
              <a:off x="66674" y="2165612"/>
              <a:ext cx="1074102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ANNUAL,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uniform, state-specific data on preventive health practices and risk </a:t>
              </a:r>
              <a:r>
                <a:rPr lang="en-GB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behaviors</a:t>
              </a:r>
              <a:endParaRPr lang="en-AT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7C24B6C6-8DCC-F2B5-414D-73E921BCA899}"/>
              </a:ext>
            </a:extLst>
          </p:cNvPr>
          <p:cNvGrpSpPr/>
          <p:nvPr/>
        </p:nvGrpSpPr>
        <p:grpSpPr>
          <a:xfrm>
            <a:off x="390242" y="2632397"/>
            <a:ext cx="10417458" cy="1138708"/>
            <a:chOff x="390242" y="2632397"/>
            <a:chExt cx="10417458" cy="1138708"/>
          </a:xfrm>
        </p:grpSpPr>
        <p:cxnSp>
          <p:nvCxnSpPr>
            <p:cNvPr id="11" name="Verbinder: gewinkelt 10">
              <a:extLst>
                <a:ext uri="{FF2B5EF4-FFF2-40B4-BE49-F238E27FC236}">
                  <a16:creationId xmlns:a16="http://schemas.microsoft.com/office/drawing/2014/main" id="{F298E33F-D946-3BBC-7B24-B3356DF61AEB}"/>
                </a:ext>
              </a:extLst>
            </p:cNvPr>
            <p:cNvCxnSpPr>
              <a:cxnSpLocks/>
            </p:cNvCxnSpPr>
            <p:nvPr/>
          </p:nvCxnSpPr>
          <p:spPr>
            <a:xfrm>
              <a:off x="390242" y="2632397"/>
              <a:ext cx="777655" cy="642796"/>
            </a:xfrm>
            <a:prstGeom prst="bentConnector3">
              <a:avLst>
                <a:gd name="adj1" fmla="val 1104"/>
              </a:avLst>
            </a:prstGeom>
            <a:ln>
              <a:solidFill>
                <a:srgbClr val="BA000D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F2BF289-7BC4-E517-8C5F-540A44645B93}"/>
                </a:ext>
              </a:extLst>
            </p:cNvPr>
            <p:cNvSpPr txBox="1"/>
            <p:nvPr/>
          </p:nvSpPr>
          <p:spPr>
            <a:xfrm>
              <a:off x="1167897" y="3075138"/>
              <a:ext cx="963980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latin typeface="+mj-lt"/>
                </a:rPr>
                <a:t>Year 2011, extracted on Kaggle from CDC itself </a:t>
              </a:r>
              <a:r>
                <a:rPr lang="en-GB" sz="2000" dirty="0">
                  <a:latin typeface="+mj-lt"/>
                  <a:hlinkClick r:id="rId4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064FCB3A-B87C-4A1D-1339-1E68019245FE}"/>
                </a:ext>
              </a:extLst>
            </p:cNvPr>
            <p:cNvSpPr txBox="1"/>
            <p:nvPr/>
          </p:nvSpPr>
          <p:spPr>
            <a:xfrm>
              <a:off x="1167897" y="3432551"/>
              <a:ext cx="963980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Original Data, in ‘csv’ format, 253,680 survey responses</a:t>
              </a:r>
              <a:endParaRPr lang="en-AT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08275DA-881A-DF8A-F26B-397919FAB3A4}"/>
              </a:ext>
            </a:extLst>
          </p:cNvPr>
          <p:cNvGrpSpPr/>
          <p:nvPr/>
        </p:nvGrpSpPr>
        <p:grpSpPr>
          <a:xfrm>
            <a:off x="1384300" y="3899336"/>
            <a:ext cx="10517443" cy="2677677"/>
            <a:chOff x="1384300" y="3899336"/>
            <a:chExt cx="10517443" cy="2677677"/>
          </a:xfrm>
        </p:grpSpPr>
        <p:cxnSp>
          <p:nvCxnSpPr>
            <p:cNvPr id="23" name="Verbinder: gewinkelt 22">
              <a:extLst>
                <a:ext uri="{FF2B5EF4-FFF2-40B4-BE49-F238E27FC236}">
                  <a16:creationId xmlns:a16="http://schemas.microsoft.com/office/drawing/2014/main" id="{76F6088E-98DE-D021-7431-7A7B62396CBE}"/>
                </a:ext>
              </a:extLst>
            </p:cNvPr>
            <p:cNvCxnSpPr>
              <a:cxnSpLocks/>
            </p:cNvCxnSpPr>
            <p:nvPr/>
          </p:nvCxnSpPr>
          <p:spPr>
            <a:xfrm>
              <a:off x="1384300" y="3899336"/>
              <a:ext cx="777655" cy="642796"/>
            </a:xfrm>
            <a:prstGeom prst="bentConnector3">
              <a:avLst>
                <a:gd name="adj1" fmla="val 1104"/>
              </a:avLst>
            </a:prstGeom>
            <a:ln>
              <a:solidFill>
                <a:srgbClr val="01377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21CB61DB-DC96-21E2-711C-648812A2B209}"/>
                </a:ext>
              </a:extLst>
            </p:cNvPr>
            <p:cNvSpPr txBox="1"/>
            <p:nvPr/>
          </p:nvSpPr>
          <p:spPr>
            <a:xfrm>
              <a:off x="2161956" y="4342077"/>
              <a:ext cx="714396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dirty="0">
                  <a:effectLst/>
                </a:rPr>
                <a:t>Alex </a:t>
              </a:r>
              <a:r>
                <a:rPr lang="en-GB" sz="2000" dirty="0" err="1">
                  <a:effectLst/>
                </a:rPr>
                <a:t>Teboul</a:t>
              </a:r>
              <a:r>
                <a:rPr lang="en-GB" sz="2000" dirty="0">
                  <a:effectLst/>
                </a:rPr>
                <a:t> (Data Scientist), based on </a:t>
              </a:r>
              <a:r>
                <a:rPr lang="en-GB" sz="2000" dirty="0"/>
                <a:t>Building Risk Prediction Models for Type 2 Diabetes Using Machine Learning Techniques on Kaggle </a:t>
              </a:r>
              <a:r>
                <a:rPr lang="en-GB" sz="2000" dirty="0">
                  <a:latin typeface="+mj-lt"/>
                  <a:hlinkClick r:id="rId5"/>
                </a:rPr>
                <a:t>[LINK]</a:t>
              </a:r>
              <a:endParaRPr lang="en-AT" sz="2000" dirty="0">
                <a:latin typeface="+mj-lt"/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FEFB6C0-9A15-B128-5BF1-94575D25D75F}"/>
                </a:ext>
              </a:extLst>
            </p:cNvPr>
            <p:cNvSpPr txBox="1"/>
            <p:nvPr/>
          </p:nvSpPr>
          <p:spPr>
            <a:xfrm>
              <a:off x="2161956" y="5331692"/>
              <a:ext cx="7048719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The data was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cleaned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into a useable format for machine learning </a:t>
              </a:r>
              <a:r>
                <a:rPr lang="en-GB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alogrithms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, reduction was made from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330 features </a:t>
              </a:r>
              <a:r>
                <a:rPr lang="en-GB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(dependent variables) onto </a:t>
              </a:r>
              <a:r>
                <a:rPr lang="en-GB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21 variables</a:t>
              </a:r>
            </a:p>
            <a:p>
              <a:r>
                <a:rPr lang="en-GB" sz="1600" b="1" dirty="0">
                  <a:solidFill>
                    <a:srgbClr val="01377F"/>
                  </a:solidFill>
                  <a:latin typeface="+mj-lt"/>
                </a:rPr>
                <a:t>Link to his Notebook can be found here: </a:t>
              </a:r>
              <a:r>
                <a:rPr lang="en-GB" sz="1600" b="1" dirty="0">
                  <a:solidFill>
                    <a:srgbClr val="01377F"/>
                  </a:solidFill>
                  <a:latin typeface="+mj-lt"/>
                  <a:hlinkClick r:id="rId6"/>
                </a:rPr>
                <a:t>[LINK]</a:t>
              </a:r>
              <a:endParaRPr lang="en-AT" sz="1600" b="1" dirty="0">
                <a:solidFill>
                  <a:srgbClr val="01377F"/>
                </a:solidFill>
                <a:latin typeface="+mj-lt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58D60A5E-69D1-8BF7-1B1C-D3A215424FED}"/>
                </a:ext>
              </a:extLst>
            </p:cNvPr>
            <p:cNvSpPr/>
            <p:nvPr/>
          </p:nvSpPr>
          <p:spPr>
            <a:xfrm>
              <a:off x="10367705" y="4612545"/>
              <a:ext cx="1534037" cy="1534037"/>
            </a:xfrm>
            <a:prstGeom prst="ellipse">
              <a:avLst/>
            </a:prstGeo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3DB6240F-0BDD-2D09-2239-6B9E76247040}"/>
                </a:ext>
              </a:extLst>
            </p:cNvPr>
            <p:cNvSpPr txBox="1"/>
            <p:nvPr/>
          </p:nvSpPr>
          <p:spPr>
            <a:xfrm>
              <a:off x="10367705" y="6207681"/>
              <a:ext cx="15340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Alex </a:t>
              </a:r>
              <a:r>
                <a:rPr lang="en-GB" b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Teboul</a:t>
              </a:r>
              <a:endParaRPr lang="en-AT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452E8815-D64F-9A6B-3CA9-18CD5483F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6797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Preprocessing &amp; Preparation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3B63E9-7F3A-72F0-5D79-529B26B1FF72}"/>
              </a:ext>
            </a:extLst>
          </p:cNvPr>
          <p:cNvSpPr txBox="1"/>
          <p:nvPr/>
        </p:nvSpPr>
        <p:spPr>
          <a:xfrm>
            <a:off x="66674" y="1577194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Target Variable </a:t>
            </a:r>
            <a:r>
              <a:rPr lang="en-GB" sz="3200" b="1" dirty="0">
                <a:latin typeface="+mj-lt"/>
              </a:rPr>
              <a:t>Binarization</a:t>
            </a:r>
            <a:endParaRPr lang="en-AT" sz="3200" b="1" dirty="0">
              <a:latin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0F0C07F-EF39-131C-B784-55794D7AC8A3}"/>
              </a:ext>
            </a:extLst>
          </p:cNvPr>
          <p:cNvSpPr txBox="1"/>
          <p:nvPr/>
        </p:nvSpPr>
        <p:spPr>
          <a:xfrm>
            <a:off x="231034" y="2161969"/>
            <a:ext cx="5713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+mj-lt"/>
              </a:rPr>
              <a:t>Diabetes_012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FC5FA03-6921-1A9A-1478-09186E99E0B0}"/>
              </a:ext>
            </a:extLst>
          </p:cNvPr>
          <p:cNvCxnSpPr>
            <a:cxnSpLocks/>
          </p:cNvCxnSpPr>
          <p:nvPr/>
        </p:nvCxnSpPr>
        <p:spPr>
          <a:xfrm>
            <a:off x="955409" y="2567731"/>
            <a:ext cx="0" cy="1020403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3F23E38-1B95-F26F-3073-1B87A06348A4}"/>
              </a:ext>
            </a:extLst>
          </p:cNvPr>
          <p:cNvCxnSpPr>
            <a:cxnSpLocks/>
          </p:cNvCxnSpPr>
          <p:nvPr/>
        </p:nvCxnSpPr>
        <p:spPr>
          <a:xfrm>
            <a:off x="946394" y="2853323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F3F65BE-2A06-C7E0-B9A7-D563A4DA437B}"/>
              </a:ext>
            </a:extLst>
          </p:cNvPr>
          <p:cNvSpPr txBox="1"/>
          <p:nvPr/>
        </p:nvSpPr>
        <p:spPr>
          <a:xfrm>
            <a:off x="1650165" y="2633855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D7B3CA4-1B3D-5FA1-705B-DA9065576C3D}"/>
              </a:ext>
            </a:extLst>
          </p:cNvPr>
          <p:cNvCxnSpPr>
            <a:cxnSpLocks/>
          </p:cNvCxnSpPr>
          <p:nvPr/>
        </p:nvCxnSpPr>
        <p:spPr>
          <a:xfrm>
            <a:off x="946394" y="3222997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11B721AF-4857-4519-5D0C-9F8955B66345}"/>
              </a:ext>
            </a:extLst>
          </p:cNvPr>
          <p:cNvSpPr txBox="1"/>
          <p:nvPr/>
        </p:nvSpPr>
        <p:spPr>
          <a:xfrm>
            <a:off x="1650165" y="3018747"/>
            <a:ext cx="4445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D910207-AA9A-74AC-E028-D9023C31FA20}"/>
              </a:ext>
            </a:extLst>
          </p:cNvPr>
          <p:cNvCxnSpPr>
            <a:cxnSpLocks/>
          </p:cNvCxnSpPr>
          <p:nvPr/>
        </p:nvCxnSpPr>
        <p:spPr>
          <a:xfrm>
            <a:off x="946394" y="3592672"/>
            <a:ext cx="694757" cy="0"/>
          </a:xfrm>
          <a:prstGeom prst="line">
            <a:avLst/>
          </a:prstGeom>
          <a:ln w="19050">
            <a:solidFill>
              <a:srgbClr val="BA00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BB4580B1-DE72-D101-E89C-831849D8CE20}"/>
              </a:ext>
            </a:extLst>
          </p:cNvPr>
          <p:cNvSpPr txBox="1"/>
          <p:nvPr/>
        </p:nvSpPr>
        <p:spPr>
          <a:xfrm>
            <a:off x="1650165" y="3388079"/>
            <a:ext cx="44458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(2) diabetes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37CCC4E-2920-16EE-6DA5-C052BEFC917C}"/>
              </a:ext>
            </a:extLst>
          </p:cNvPr>
          <p:cNvSpPr txBox="1"/>
          <p:nvPr/>
        </p:nvSpPr>
        <p:spPr>
          <a:xfrm>
            <a:off x="6247824" y="3064913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01377F"/>
                </a:solidFill>
              </a:rPr>
              <a:t>}</a:t>
            </a:r>
            <a:endParaRPr lang="en-AT" sz="3600" dirty="0">
              <a:solidFill>
                <a:srgbClr val="01377F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AE8527D-26ED-E3FC-303F-3657E25D4A0B}"/>
              </a:ext>
            </a:extLst>
          </p:cNvPr>
          <p:cNvSpPr txBox="1"/>
          <p:nvPr/>
        </p:nvSpPr>
        <p:spPr>
          <a:xfrm>
            <a:off x="6247823" y="2530157"/>
            <a:ext cx="542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BA000D"/>
                </a:solidFill>
              </a:rPr>
              <a:t>}</a:t>
            </a:r>
            <a:endParaRPr lang="en-AT" sz="3600" dirty="0">
              <a:solidFill>
                <a:srgbClr val="BA000D"/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ED04C04-1080-F2A0-76A3-75E30CBEF3FC}"/>
              </a:ext>
            </a:extLst>
          </p:cNvPr>
          <p:cNvSpPr txBox="1"/>
          <p:nvPr/>
        </p:nvSpPr>
        <p:spPr>
          <a:xfrm>
            <a:off x="6942576" y="2688696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BA000D"/>
                </a:solidFill>
                <a:latin typeface="+mj-lt"/>
              </a:rPr>
              <a:t>(0) no diabetes or only during pregnancy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523914A-25BE-AB96-6C3D-4AAAF76F1845}"/>
              </a:ext>
            </a:extLst>
          </p:cNvPr>
          <p:cNvSpPr txBox="1"/>
          <p:nvPr/>
        </p:nvSpPr>
        <p:spPr>
          <a:xfrm>
            <a:off x="6942577" y="3228772"/>
            <a:ext cx="4445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1377F"/>
                </a:solidFill>
                <a:latin typeface="+mj-lt"/>
              </a:rPr>
              <a:t>(1) prediabetes or diabetes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929900B-8163-4AE4-0C1D-B5A4AB204F02}"/>
              </a:ext>
            </a:extLst>
          </p:cNvPr>
          <p:cNvSpPr txBox="1"/>
          <p:nvPr/>
        </p:nvSpPr>
        <p:spPr>
          <a:xfrm>
            <a:off x="94766" y="3788189"/>
            <a:ext cx="107410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allows the models to </a:t>
            </a:r>
            <a:r>
              <a:rPr lang="en-GB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focus </a:t>
            </a:r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 a simpler task! </a:t>
            </a:r>
            <a:endParaRPr lang="en-AT" sz="1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8DCEE49-671F-19FA-1F67-7102A45090DB}"/>
              </a:ext>
            </a:extLst>
          </p:cNvPr>
          <p:cNvSpPr txBox="1"/>
          <p:nvPr/>
        </p:nvSpPr>
        <p:spPr>
          <a:xfrm>
            <a:off x="94766" y="4654277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latin typeface="+mj-lt"/>
              </a:rPr>
              <a:t>Perform </a:t>
            </a:r>
            <a:r>
              <a:rPr lang="en-GB" sz="3200" b="1" dirty="0">
                <a:latin typeface="+mj-lt"/>
              </a:rPr>
              <a:t>univariate logistic regression </a:t>
            </a:r>
            <a:r>
              <a:rPr lang="en-GB" sz="3200" dirty="0">
                <a:latin typeface="+mj-lt"/>
              </a:rPr>
              <a:t>for each feature</a:t>
            </a:r>
            <a:endParaRPr lang="en-AT" sz="3200" dirty="0">
              <a:latin typeface="+mj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E1BA299A-95C2-ED66-F3A8-A07AD399D858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after </a:t>
            </a:r>
            <a:r>
              <a:rPr lang="en-GB" b="1" dirty="0">
                <a:latin typeface="+mj-lt"/>
              </a:rPr>
              <a:t>standardizing </a:t>
            </a:r>
            <a:r>
              <a:rPr lang="en-GB" dirty="0">
                <a:latin typeface="+mj-lt"/>
              </a:rPr>
              <a:t>the data</a:t>
            </a:r>
            <a:endParaRPr lang="en-AT" dirty="0">
              <a:latin typeface="+mj-lt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598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Feature selection </a:t>
            </a:r>
            <a:r>
              <a:rPr lang="en-GB" sz="3200" dirty="0">
                <a:latin typeface="+mj-lt"/>
              </a:rPr>
              <a:t>based on their </a:t>
            </a:r>
            <a:r>
              <a:rPr lang="en-GB" sz="3200" b="1" dirty="0">
                <a:latin typeface="+mj-lt"/>
              </a:rPr>
              <a:t>p-values</a:t>
            </a:r>
            <a:endParaRPr lang="en-AT" sz="3200" b="1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0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D67D2C5C-965F-DC67-09B9-61BCB1C21F07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Shaping the Data: Preprocessing &amp; Preparation</a:t>
            </a:r>
            <a:endParaRPr lang="en-AT" b="1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D9168CA-7C3C-A6E0-07F2-8E49425A1A98}"/>
              </a:ext>
            </a:extLst>
          </p:cNvPr>
          <p:cNvSpPr txBox="1"/>
          <p:nvPr/>
        </p:nvSpPr>
        <p:spPr>
          <a:xfrm>
            <a:off x="94766" y="1422916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Feature selection </a:t>
            </a:r>
            <a:r>
              <a:rPr lang="en-GB" sz="3200" dirty="0">
                <a:latin typeface="+mj-lt"/>
              </a:rPr>
              <a:t>based on their </a:t>
            </a:r>
            <a:r>
              <a:rPr lang="en-GB" sz="3200" b="1" dirty="0">
                <a:latin typeface="+mj-lt"/>
              </a:rPr>
              <a:t>p-values</a:t>
            </a:r>
            <a:endParaRPr lang="en-AT" sz="3200" b="1" dirty="0">
              <a:latin typeface="+mj-lt"/>
            </a:endParaRPr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9222683D-4617-115A-4942-F36784D5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5</a:t>
            </a:fld>
            <a:endParaRPr lang="en-AT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7FF8C7AA-45EF-855C-30A8-8C0DAF5A3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052741"/>
              </p:ext>
            </p:extLst>
          </p:nvPr>
        </p:nvGraphicFramePr>
        <p:xfrm>
          <a:off x="203200" y="2145437"/>
          <a:ext cx="8763220" cy="2398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0805">
                  <a:extLst>
                    <a:ext uri="{9D8B030D-6E8A-4147-A177-3AD203B41FA5}">
                      <a16:colId xmlns:a16="http://schemas.microsoft.com/office/drawing/2014/main" val="1418710501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33740919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4079774327"/>
                    </a:ext>
                  </a:extLst>
                </a:gridCol>
                <a:gridCol w="2190805">
                  <a:extLst>
                    <a:ext uri="{9D8B030D-6E8A-4147-A177-3AD203B41FA5}">
                      <a16:colId xmlns:a16="http://schemas.microsoft.com/office/drawing/2014/main" val="1293310109"/>
                    </a:ext>
                  </a:extLst>
                </a:gridCol>
              </a:tblGrid>
              <a:tr h="399822">
                <a:tc>
                  <a:txBody>
                    <a:bodyPr/>
                    <a:lstStyle/>
                    <a:p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coefficient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p-value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 err="1"/>
                        <a:t>odds_ratio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657638929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HighBP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0.780275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2.182072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50542232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/>
                        <a:t>Age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0.579303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1.784794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1707588563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DiffWalk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0.552433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1.737476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856221711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PhysHlth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0.444809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1.560193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899217757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r>
                        <a:rPr lang="en-GB" sz="1900" dirty="0" err="1"/>
                        <a:t>GenHlth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0.914087</a:t>
                      </a:r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GB" sz="1900" dirty="0"/>
                        <a:t>&lt;0.001</a:t>
                      </a:r>
                      <a:endParaRPr lang="en-AT" sz="1900" dirty="0"/>
                    </a:p>
                  </a:txBody>
                  <a:tcPr marL="98586" marR="98586" marT="49293" marB="49293"/>
                </a:tc>
                <a:tc>
                  <a:txBody>
                    <a:bodyPr/>
                    <a:lstStyle/>
                    <a:p>
                      <a:r>
                        <a:rPr lang="en-AT" sz="1900" dirty="0"/>
                        <a:t>2.494498</a:t>
                      </a:r>
                    </a:p>
                  </a:txBody>
                  <a:tcPr marL="98586" marR="98586" marT="49293" marB="49293"/>
                </a:tc>
                <a:extLst>
                  <a:ext uri="{0D108BD9-81ED-4DB2-BD59-A6C34878D82A}">
                    <a16:rowId xmlns:a16="http://schemas.microsoft.com/office/drawing/2014/main" val="3938582999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6400C8A1-20EA-792D-2E6E-81CF66044698}"/>
              </a:ext>
            </a:extLst>
          </p:cNvPr>
          <p:cNvSpPr txBox="1"/>
          <p:nvPr/>
        </p:nvSpPr>
        <p:spPr>
          <a:xfrm>
            <a:off x="94766" y="4711193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Cross-Validation</a:t>
            </a:r>
            <a:endParaRPr lang="en-AT" sz="3200" b="1" dirty="0">
              <a:latin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AA2DD54-43AE-949E-06DC-FB1A05E0F8EA}"/>
              </a:ext>
            </a:extLst>
          </p:cNvPr>
          <p:cNvSpPr txBox="1"/>
          <p:nvPr/>
        </p:nvSpPr>
        <p:spPr>
          <a:xfrm>
            <a:off x="94766" y="517484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</a:t>
            </a:r>
            <a:r>
              <a:rPr lang="en-GB" b="1" dirty="0">
                <a:latin typeface="+mj-lt"/>
              </a:rPr>
              <a:t>5 splits</a:t>
            </a:r>
            <a:endParaRPr lang="en-AT" dirty="0">
              <a:latin typeface="+mj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5E4E75E-0537-B762-7470-5BF4D442712E}"/>
              </a:ext>
            </a:extLst>
          </p:cNvPr>
          <p:cNvSpPr txBox="1"/>
          <p:nvPr/>
        </p:nvSpPr>
        <p:spPr>
          <a:xfrm>
            <a:off x="94766" y="5604751"/>
            <a:ext cx="11485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+mj-lt"/>
              </a:rPr>
              <a:t>Data </a:t>
            </a:r>
            <a:r>
              <a:rPr lang="en-GB" sz="3200" b="1" dirty="0" err="1">
                <a:latin typeface="+mj-lt"/>
              </a:rPr>
              <a:t>Undersampling</a:t>
            </a:r>
            <a:endParaRPr lang="en-GB" sz="3200" b="1" dirty="0">
              <a:latin typeface="+mj-lt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E96E83D-DDB1-9DAA-7296-C979E4173590}"/>
              </a:ext>
            </a:extLst>
          </p:cNvPr>
          <p:cNvSpPr txBox="1"/>
          <p:nvPr/>
        </p:nvSpPr>
        <p:spPr>
          <a:xfrm>
            <a:off x="94766" y="6088272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+mj-lt"/>
              </a:rPr>
              <a:t>Using the 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RandomUnderSampler</a:t>
            </a:r>
            <a:r>
              <a:rPr lang="en-GB" b="0" dirty="0">
                <a:solidFill>
                  <a:srgbClr val="000000"/>
                </a:solidFill>
                <a:effectLst/>
                <a:latin typeface="+mj-lt"/>
              </a:rPr>
              <a:t> from </a:t>
            </a:r>
            <a:r>
              <a:rPr lang="en-GB" b="1" dirty="0" err="1">
                <a:solidFill>
                  <a:srgbClr val="000000"/>
                </a:solidFill>
                <a:latin typeface="+mj-lt"/>
              </a:rPr>
              <a:t>imblearn-undersampling</a:t>
            </a:r>
            <a:r>
              <a:rPr lang="en-GB" b="1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GB" dirty="0">
                <a:solidFill>
                  <a:srgbClr val="000000"/>
                </a:solidFill>
                <a:latin typeface="+mj-lt"/>
              </a:rPr>
              <a:t>Python Library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472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multiple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decision trees </a:t>
            </a:r>
            <a:r>
              <a:rPr lang="en-GB" sz="2000" dirty="0">
                <a:latin typeface="+mj-lt"/>
              </a:rPr>
              <a:t>and combines their predictions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Provides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feature importance</a:t>
            </a:r>
            <a:r>
              <a:rPr lang="en-GB" sz="2000" dirty="0">
                <a:latin typeface="+mj-lt"/>
              </a:rPr>
              <a:t>, which tells us which factors are most important in predicting diabetes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Better suited for capturing complex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patterns</a:t>
            </a:r>
            <a:r>
              <a:rPr lang="en-GB" sz="2000" dirty="0">
                <a:latin typeface="+mj-lt"/>
              </a:rPr>
              <a:t> and </a:t>
            </a:r>
            <a:r>
              <a:rPr lang="en-GB" sz="2000" b="1" dirty="0">
                <a:solidFill>
                  <a:srgbClr val="C00000"/>
                </a:solidFill>
                <a:latin typeface="+mj-lt"/>
              </a:rPr>
              <a:t>interactions</a:t>
            </a:r>
            <a:r>
              <a:rPr lang="en-GB" sz="2000" dirty="0">
                <a:latin typeface="+mj-lt"/>
              </a:rPr>
              <a:t> between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Assigns </a:t>
            </a:r>
            <a:r>
              <a:rPr lang="en-GB" sz="2000" b="1" dirty="0">
                <a:solidFill>
                  <a:srgbClr val="01377F"/>
                </a:solidFill>
                <a:latin typeface="+mj-lt"/>
              </a:rPr>
              <a:t>weights (coefficients) </a:t>
            </a:r>
            <a:r>
              <a:rPr lang="en-GB" sz="2000" dirty="0">
                <a:latin typeface="+mj-lt"/>
              </a:rPr>
              <a:t>to each feature, making it easy to interpret how each feature affects diabetes risk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1377F"/>
                </a:solidFill>
                <a:latin typeface="+mj-lt"/>
              </a:rPr>
              <a:t>Simple and more interpretable</a:t>
            </a:r>
            <a:r>
              <a:rPr lang="en-GB" sz="2000" dirty="0">
                <a:latin typeface="+mj-lt"/>
              </a:rPr>
              <a:t>, but may not capture complex patterns as well as </a:t>
            </a:r>
            <a:r>
              <a:rPr lang="en-GB" sz="2000" dirty="0">
                <a:solidFill>
                  <a:srgbClr val="C00000"/>
                </a:solidFill>
                <a:latin typeface="+mj-lt"/>
              </a:rPr>
              <a:t>Random Forest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6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420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Builds an ensemble of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weak learners</a:t>
            </a:r>
            <a:r>
              <a:rPr lang="en-GB" sz="2000" dirty="0">
                <a:latin typeface="+mj-lt"/>
              </a:rPr>
              <a:t>, each focusing on correcting errors made by previous models.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Combines predictions in a sequential manner, leading to </a:t>
            </a:r>
            <a:r>
              <a:rPr lang="en-GB" sz="2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higher accuracy over time</a:t>
            </a:r>
            <a:r>
              <a:rPr lang="en-GB" sz="2000" dirty="0">
                <a:latin typeface="+mj-lt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More complex than </a:t>
            </a:r>
            <a:r>
              <a:rPr lang="en-GB" sz="2000" dirty="0">
                <a:solidFill>
                  <a:srgbClr val="01377F"/>
                </a:solidFill>
                <a:latin typeface="+mj-lt"/>
              </a:rPr>
              <a:t>Logistic Regression</a:t>
            </a:r>
            <a:r>
              <a:rPr lang="en-GB" sz="20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958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ABD656D-5FAC-E0C9-D58A-87EB9BD66FA5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Key Traits of the three chosen Models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FFC488-CF7E-68EA-1ED7-ED33859DDC10}"/>
              </a:ext>
            </a:extLst>
          </p:cNvPr>
          <p:cNvSpPr txBox="1"/>
          <p:nvPr/>
        </p:nvSpPr>
        <p:spPr>
          <a:xfrm>
            <a:off x="66674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three models implemented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C14BB20-C584-9E7F-805F-16C753415262}"/>
              </a:ext>
            </a:extLst>
          </p:cNvPr>
          <p:cNvSpPr txBox="1"/>
          <p:nvPr/>
        </p:nvSpPr>
        <p:spPr>
          <a:xfrm>
            <a:off x="83551" y="1740148"/>
            <a:ext cx="3292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BA000D"/>
                </a:solidFill>
                <a:latin typeface="+mj-lt"/>
              </a:rPr>
              <a:t>Random Forest</a:t>
            </a:r>
            <a:endParaRPr lang="en-AT" sz="3200" b="1" dirty="0">
              <a:solidFill>
                <a:srgbClr val="BA000D"/>
              </a:solidFill>
              <a:latin typeface="+mj-lt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370C89-7554-8E7F-5C22-B7BA0A31A240}"/>
              </a:ext>
            </a:extLst>
          </p:cNvPr>
          <p:cNvSpPr txBox="1"/>
          <p:nvPr/>
        </p:nvSpPr>
        <p:spPr>
          <a:xfrm>
            <a:off x="4095025" y="1740148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1377F"/>
                </a:solidFill>
                <a:latin typeface="+mj-lt"/>
              </a:rPr>
              <a:t>Logistic Regression</a:t>
            </a:r>
            <a:endParaRPr lang="en-AT" sz="3200" b="1" dirty="0">
              <a:solidFill>
                <a:srgbClr val="01377F"/>
              </a:solidFill>
              <a:latin typeface="+mj-lt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551FE15-13C1-06C7-F8BE-055C6385BA98}"/>
              </a:ext>
            </a:extLst>
          </p:cNvPr>
          <p:cNvSpPr txBox="1"/>
          <p:nvPr/>
        </p:nvSpPr>
        <p:spPr>
          <a:xfrm>
            <a:off x="119765" y="2353950"/>
            <a:ext cx="3754651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C00000"/>
                </a:solidFill>
                <a:latin typeface="+mj-lt"/>
              </a:rPr>
              <a:t>Built Random Forest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estimating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trees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rgbClr val="BA000D"/>
                </a:solidFill>
                <a:latin typeface="+mj-lt"/>
              </a:rPr>
              <a:t>Analyzed</a:t>
            </a:r>
            <a:r>
              <a:rPr lang="en-GB" sz="2000" dirty="0">
                <a:solidFill>
                  <a:srgbClr val="BA000D"/>
                </a:solidFill>
                <a:latin typeface="+mj-lt"/>
              </a:rPr>
              <a:t> Feature Importance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F33AB19-EE79-831C-FF2E-17E29E56D51F}"/>
              </a:ext>
            </a:extLst>
          </p:cNvPr>
          <p:cNvSpPr txBox="1"/>
          <p:nvPr/>
        </p:nvSpPr>
        <p:spPr>
          <a:xfrm>
            <a:off x="4095025" y="2353950"/>
            <a:ext cx="3769747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1377F"/>
                </a:solidFill>
                <a:latin typeface="+mj-lt"/>
              </a:rPr>
              <a:t>Built Logic Regression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with </a:t>
            </a:r>
            <a:r>
              <a:rPr lang="en-GB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1000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iterations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1075AA-BE4D-D777-FAAD-7B07A408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7</a:t>
            </a:fld>
            <a:endParaRPr lang="en-AT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FB4E048-CD97-5EAB-F2F8-1A226E32837F}"/>
              </a:ext>
            </a:extLst>
          </p:cNvPr>
          <p:cNvSpPr txBox="1"/>
          <p:nvPr/>
        </p:nvSpPr>
        <p:spPr>
          <a:xfrm>
            <a:off x="8256601" y="1733964"/>
            <a:ext cx="4161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Gradient Boosting</a:t>
            </a:r>
            <a:endParaRPr lang="en-AT" sz="32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55D40F-73B8-62FD-7AEA-721ABC282475}"/>
              </a:ext>
            </a:extLst>
          </p:cNvPr>
          <p:cNvSpPr txBox="1"/>
          <p:nvPr/>
        </p:nvSpPr>
        <p:spPr>
          <a:xfrm>
            <a:off x="8256602" y="2347766"/>
            <a:ext cx="3935398" cy="420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Splitted</a:t>
            </a:r>
            <a:r>
              <a:rPr lang="en-GB" sz="2000" dirty="0">
                <a:latin typeface="+mj-lt"/>
              </a:rPr>
              <a:t> Training and Testing Sets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Built Gradient Boosting Model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using 100 estimators and a learning rate of 0.1</a:t>
            </a: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Fit &amp; trained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Predicted the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Evaluated the model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latin typeface="+mj-lt"/>
              </a:rPr>
              <a:t>Analyzed</a:t>
            </a:r>
            <a:r>
              <a:rPr lang="en-GB" sz="2000" dirty="0">
                <a:latin typeface="+mj-lt"/>
              </a:rPr>
              <a:t> Feature Importance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Plotted the results visually</a:t>
            </a:r>
          </a:p>
        </p:txBody>
      </p:sp>
    </p:spTree>
    <p:extLst>
      <p:ext uri="{BB962C8B-B14F-4D97-AF65-F5344CB8AC3E}">
        <p14:creationId xmlns:p14="http://schemas.microsoft.com/office/powerpoint/2010/main" val="9561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Random Forest: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27,520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31,053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8,924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12,457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8</a:t>
            </a:fld>
            <a:endParaRPr lang="en-AT"/>
          </a:p>
        </p:txBody>
      </p:sp>
      <p:pic>
        <p:nvPicPr>
          <p:cNvPr id="3" name="Grafik 2" descr="Ein Bild, das Text, Screenshot, Diagramm, Schrift enthält.&#10;&#10;Automatisch generierte Beschreibung">
            <a:extLst>
              <a:ext uri="{FF2B5EF4-FFF2-40B4-BE49-F238E27FC236}">
                <a16:creationId xmlns:a16="http://schemas.microsoft.com/office/drawing/2014/main" id="{D36FAFD5-E049-D22F-3E82-472F10FAD3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445" y="1313104"/>
            <a:ext cx="6724328" cy="504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06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66446ED-1768-113A-06B6-3D7D68AC315E}"/>
              </a:ext>
            </a:extLst>
          </p:cNvPr>
          <p:cNvSpPr txBox="1">
            <a:spLocks/>
          </p:cNvSpPr>
          <p:nvPr/>
        </p:nvSpPr>
        <p:spPr>
          <a:xfrm>
            <a:off x="66675" y="465653"/>
            <a:ext cx="11902006" cy="957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/>
              <a:t>Outcome Review</a:t>
            </a:r>
            <a:endParaRPr lang="en-AT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3924318-9215-7FF0-07C8-8BCD632C9D18}"/>
              </a:ext>
            </a:extLst>
          </p:cNvPr>
          <p:cNvSpPr txBox="1"/>
          <p:nvPr/>
        </p:nvSpPr>
        <p:spPr>
          <a:xfrm>
            <a:off x="104775" y="1124517"/>
            <a:ext cx="11485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Logistic Regression: Confusion Matrix</a:t>
            </a:r>
            <a:endParaRPr lang="en-AT" b="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F806727-1312-51C9-0E68-88FA83545B25}"/>
              </a:ext>
            </a:extLst>
          </p:cNvPr>
          <p:cNvSpPr txBox="1"/>
          <p:nvPr/>
        </p:nvSpPr>
        <p:spPr>
          <a:xfrm>
            <a:off x="430227" y="1605537"/>
            <a:ext cx="4445835" cy="4202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Breakdown of true and false positives and negatives</a:t>
            </a:r>
          </a:p>
          <a:p>
            <a:pPr>
              <a:lnSpc>
                <a:spcPct val="150000"/>
              </a:lnSpc>
            </a:pPr>
            <a:endParaRPr lang="en-GB" sz="20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Correctly predicted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28,954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30,437 positives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latin typeface="+mj-lt"/>
              </a:rPr>
              <a:t>Incorrectly flagged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9,540 negatives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latin typeface="+mj-lt"/>
              </a:rPr>
              <a:t>11,023 positives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D98855FD-367A-937A-B981-C08C224B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CAC1A-6DEF-4521-8980-F1B5E63E4890}" type="slidenum">
              <a:rPr lang="en-AT" smtClean="0"/>
              <a:t>9</a:t>
            </a:fld>
            <a:endParaRPr lang="en-AT"/>
          </a:p>
        </p:txBody>
      </p:sp>
      <p:pic>
        <p:nvPicPr>
          <p:cNvPr id="3" name="Grafik 2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FAF8CD30-131C-B250-9D14-436C2A6069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149" y="1477520"/>
            <a:ext cx="6760295" cy="450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8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Microsoft Office PowerPoint</Application>
  <PresentationFormat>Breitbild</PresentationFormat>
  <Paragraphs>230</Paragraphs>
  <Slides>13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Consolas</vt:lpstr>
      <vt:lpstr>Aptos Display</vt:lpstr>
      <vt:lpstr>Malgun Gothic</vt:lpstr>
      <vt:lpstr>Aptos</vt:lpstr>
      <vt:lpstr>Office</vt:lpstr>
      <vt:lpstr>Decoding Diabetes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PLAKU Braian</dc:creator>
  <cp:lastModifiedBy>PLAKU Braian</cp:lastModifiedBy>
  <cp:revision>61</cp:revision>
  <dcterms:created xsi:type="dcterms:W3CDTF">2024-10-07T05:42:42Z</dcterms:created>
  <dcterms:modified xsi:type="dcterms:W3CDTF">2024-10-18T06:55:38Z</dcterms:modified>
</cp:coreProperties>
</file>

<file path=docProps/thumbnail.jpeg>
</file>